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Pretendard Regular"/>
      <p:regular r:id="rId37"/>
    </p:embeddedFont>
    <p:embeddedFont>
      <p:font typeface="Pretendard Bold"/>
      <p:bold r:id="rId38"/>
    </p:embeddedFont>
    <p:embeddedFont>
      <p:font typeface="Pretendard SemiBold"/>
      <p:bold r:id="rId39"/>
    </p:embeddedFont>
    <p:embeddedFont>
      <p:font typeface="Pretendard Light"/>
      <p:regular r:id="rId40"/>
    </p:embeddedFont>
    <p:embeddedFont>
      <p:font typeface="NanumSquare Bold"/>
      <p:bold r:id="rId41"/>
    </p:embeddedFont>
    <p:embeddedFont>
      <p:font typeface="NanumSquare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1.fntdata" Type="http://schemas.openxmlformats.org/officeDocument/2006/relationships/font"/><Relationship Id="rId38" Target="fonts/font2.fntdata" Type="http://schemas.openxmlformats.org/officeDocument/2006/relationships/font"/><Relationship Id="rId39" Target="fonts/font3.fntdata" Type="http://schemas.openxmlformats.org/officeDocument/2006/relationships/font"/><Relationship Id="rId4" Target="theme/theme1.xml" Type="http://schemas.openxmlformats.org/officeDocument/2006/relationships/theme"/><Relationship Id="rId40" Target="fonts/font4.fntdata" Type="http://schemas.openxmlformats.org/officeDocument/2006/relationships/font"/><Relationship Id="rId41" Target="fonts/font5.fntdata" Type="http://schemas.openxmlformats.org/officeDocument/2006/relationships/font"/><Relationship Id="rId42" Target="fonts/font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8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9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0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2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0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0.png" Type="http://schemas.openxmlformats.org/officeDocument/2006/relationships/image"/><Relationship Id="rId5" Target="../media/image71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0.png" Type="http://schemas.openxmlformats.org/officeDocument/2006/relationships/image"/><Relationship Id="rId5" Target="../media/image72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0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0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75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81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5.png" Type="http://schemas.openxmlformats.org/officeDocument/2006/relationships/image"/><Relationship Id="rId13" Target="../media/image21.png" Type="http://schemas.openxmlformats.org/officeDocument/2006/relationships/image"/><Relationship Id="rId2" Target="../media/image13.png" Type="http://schemas.openxmlformats.org/officeDocument/2006/relationships/imag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2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14" Target="../media/image32.png" Type="http://schemas.openxmlformats.org/officeDocument/2006/relationships/image"/><Relationship Id="rId15" Target="../media/image33.png" Type="http://schemas.openxmlformats.org/officeDocument/2006/relationships/image"/><Relationship Id="rId16" Target="../media/image34.png" Type="http://schemas.openxmlformats.org/officeDocument/2006/relationships/image"/><Relationship Id="rId17" Target="../media/image5.pn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80200" y="5753100"/>
            <a:ext cx="4927600" cy="749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72300" y="5854700"/>
            <a:ext cx="4356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B1B1B"/>
                </a:solidFill>
                <a:ea typeface="Pretendard Regular"/>
              </a:rPr>
              <a:t>김다빈</a:t>
            </a:r>
            <a:r>
              <a:rPr lang="en-US" sz="3000" b="false" i="false" u="none" strike="noStrike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Pretendard Regular"/>
              </a:rPr>
              <a:t>조수진</a:t>
            </a:r>
            <a:r>
              <a:rPr lang="en-US" sz="3000" b="false" i="false" u="none" strike="noStrike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Pretendard Regular"/>
              </a:rPr>
              <a:t>이우진</a:t>
            </a:r>
            <a:r>
              <a:rPr lang="en-US" sz="3000" b="false" i="false" u="none" strike="noStrike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Pretendard Regular"/>
              </a:rPr>
              <a:t>김태훈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45000" y="3759200"/>
            <a:ext cx="93980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FFFFFF"/>
                </a:solidFill>
                <a:latin typeface="Pretendard Regular"/>
              </a:rPr>
              <a:t>Spring MVC + Mybatis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81500" y="4191000"/>
            <a:ext cx="95377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0" b="false" i="false" u="none" strike="noStrike" spc="-100">
                <a:solidFill>
                  <a:srgbClr val="FFFFFF"/>
                </a:solidFill>
                <a:latin typeface="Pretendard Bold"/>
              </a:rPr>
              <a:t>DoFriend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5500" y="2235200"/>
            <a:ext cx="14274800" cy="774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시스템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설계서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2578100"/>
            <a:ext cx="16179800" cy="7454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ERD 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전체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2298700"/>
            <a:ext cx="6794500" cy="742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7000" y="6184900"/>
            <a:ext cx="6832600" cy="378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2921000"/>
            <a:ext cx="6832600" cy="2222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ERD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0800" y="22860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Calender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7000" y="54737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Event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2298700"/>
            <a:ext cx="6794500" cy="742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4000" y="3873500"/>
            <a:ext cx="6172200" cy="2362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7632700"/>
            <a:ext cx="7404100" cy="762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ERD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9400" y="31242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Routine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9400" y="68453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category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59900" y="2032000"/>
            <a:ext cx="7150100" cy="801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71600" y="3568700"/>
            <a:ext cx="6819900" cy="264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71600" y="7467600"/>
            <a:ext cx="6819900" cy="154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109200" y="5613400"/>
            <a:ext cx="2425700" cy="3708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ERD 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1600" y="28194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Member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7000" y="65532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member_Role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444500"/>
            <a:ext cx="255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61300" y="4445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70E89F"/>
                </a:solidFill>
                <a:latin typeface="Pretendard SemiBold"/>
              </a:rPr>
              <a:t>CONTENTS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6197600"/>
            <a:ext cx="5588000" cy="571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7632700"/>
            <a:ext cx="5588000" cy="57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8369300"/>
            <a:ext cx="5588000" cy="571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480800" y="62103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80800" y="76454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화면시현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80800" y="83693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Q&amp;A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6600" y="2298700"/>
            <a:ext cx="4826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기획안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순서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5448300"/>
            <a:ext cx="5588000" cy="571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480800" y="54610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5486400"/>
            <a:ext cx="1028700" cy="5080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655300" y="55118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6210300"/>
            <a:ext cx="1028700" cy="508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655300" y="62357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6921500"/>
            <a:ext cx="5588000" cy="5715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1480800" y="69215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E08A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E08A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E08A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6934200"/>
            <a:ext cx="1028700" cy="5080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0655300" y="69596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7670800"/>
            <a:ext cx="1028700" cy="5080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655300" y="76835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04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8394700"/>
            <a:ext cx="1028700" cy="5080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0655300" y="84201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86100" y="2197100"/>
            <a:ext cx="12103100" cy="770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29500" y="4864100"/>
            <a:ext cx="3797300" cy="147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94800" y="6769100"/>
            <a:ext cx="1993900" cy="774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00300" y="24384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595959"/>
                </a:solidFill>
                <a:latin typeface="Pretendard Regular"/>
              </a:rPr>
              <a:t>Main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Regular"/>
              </a:rPr>
              <a:t>화면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46500" y="2730500"/>
            <a:ext cx="10922000" cy="6832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20900" y="2501900"/>
            <a:ext cx="14046200" cy="725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089900" y="2413000"/>
            <a:ext cx="2184400" cy="660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7700" y="3822700"/>
            <a:ext cx="17132300" cy="3987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0">
            <a:off x="508000" y="4051300"/>
            <a:ext cx="15392400" cy="69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0">
            <a:off x="508000" y="6438900"/>
            <a:ext cx="14351000" cy="800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주요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코드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444500"/>
            <a:ext cx="255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61300" y="4445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70E89F"/>
                </a:solidFill>
                <a:latin typeface="Pretendard SemiBold"/>
              </a:rPr>
              <a:t>CONTENTS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6197600"/>
            <a:ext cx="5588000" cy="571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6921500"/>
            <a:ext cx="5588000" cy="57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7632700"/>
            <a:ext cx="5588000" cy="571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8369300"/>
            <a:ext cx="5588000" cy="571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480800" y="62103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80800" y="69215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80800" y="76454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화면시현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80800" y="83693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Q&amp;A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06600" y="2298700"/>
            <a:ext cx="4826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기획안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순서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5448300"/>
            <a:ext cx="5588000" cy="571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480800" y="54610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개요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5486400"/>
            <a:ext cx="1028700" cy="508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655300" y="55118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6210300"/>
            <a:ext cx="1028700" cy="508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655300" y="62357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6934200"/>
            <a:ext cx="1028700" cy="5080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0655300" y="69596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7670800"/>
            <a:ext cx="1028700" cy="5080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655300" y="76835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04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8394700"/>
            <a:ext cx="1028700" cy="5080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0655300" y="84201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65300" y="2451100"/>
            <a:ext cx="7391400" cy="740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36100" y="2451100"/>
            <a:ext cx="7124700" cy="7404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68500" y="2146300"/>
            <a:ext cx="14884400" cy="7734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91800" y="2578100"/>
            <a:ext cx="1193800" cy="35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43100" y="2273300"/>
            <a:ext cx="14541500" cy="7543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45900" y="2159000"/>
            <a:ext cx="2019300" cy="609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68500" y="2349500"/>
            <a:ext cx="14452600" cy="725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76900" y="6121400"/>
            <a:ext cx="1968500" cy="698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2654300"/>
            <a:ext cx="7581900" cy="685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36100" y="2654300"/>
            <a:ext cx="7188200" cy="6858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0" y="5473700"/>
            <a:ext cx="2019300" cy="60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38400" y="6718300"/>
            <a:ext cx="3644900" cy="812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2387600"/>
            <a:ext cx="7429500" cy="742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7700" y="2971800"/>
            <a:ext cx="6172200" cy="5295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55900" y="87122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관리자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로그인시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7429500" cy="742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85300" y="2273300"/>
            <a:ext cx="7277100" cy="7429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7429500" cy="742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85300" y="2273300"/>
            <a:ext cx="7277100" cy="742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2247900"/>
            <a:ext cx="7429500" cy="745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59900" y="2273300"/>
            <a:ext cx="7302500" cy="7429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273300"/>
            <a:ext cx="7429500" cy="742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85300" y="2273300"/>
            <a:ext cx="7277100" cy="742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2247900"/>
            <a:ext cx="7429500" cy="745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59900" y="2273300"/>
            <a:ext cx="7302500" cy="742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85300" y="2273300"/>
            <a:ext cx="7277100" cy="7429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490200" y="3314700"/>
            <a:ext cx="5194300" cy="698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화면설계서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444500"/>
            <a:ext cx="255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61300" y="4445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70E89F"/>
                </a:solidFill>
                <a:latin typeface="Pretendard SemiBold"/>
              </a:rPr>
              <a:t>CONTENTS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6197600"/>
            <a:ext cx="5588000" cy="571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6921500"/>
            <a:ext cx="5588000" cy="57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7632700"/>
            <a:ext cx="5588000" cy="571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8369300"/>
            <a:ext cx="5588000" cy="571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480800" y="62103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80800" y="69215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80800" y="76454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E08A"/>
                </a:solidFill>
                <a:ea typeface="Pretendard Regular"/>
              </a:rPr>
              <a:t>화면시현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80800" y="83566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E08A"/>
                </a:solidFill>
                <a:latin typeface="Pretendard Regular"/>
              </a:rPr>
              <a:t>Q&amp;A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06600" y="2298700"/>
            <a:ext cx="4826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기획안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순서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5448300"/>
            <a:ext cx="5588000" cy="571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480800" y="54610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5486400"/>
            <a:ext cx="1028700" cy="508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655300" y="55118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6210300"/>
            <a:ext cx="1028700" cy="508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655300" y="62357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6934200"/>
            <a:ext cx="1028700" cy="5080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0655300" y="69596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7670800"/>
            <a:ext cx="1028700" cy="5080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655300" y="76835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04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8394700"/>
            <a:ext cx="1028700" cy="5080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0655300" y="84201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84600" y="7594600"/>
            <a:ext cx="10706100" cy="787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391400" y="7759700"/>
            <a:ext cx="7137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08.12~ 08.27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48100" y="7645400"/>
            <a:ext cx="3568700" cy="673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822700" y="7759700"/>
            <a:ext cx="3632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70E89F"/>
                </a:solidFill>
                <a:ea typeface="Pretendard Regular"/>
              </a:rPr>
              <a:t>개발</a:t>
            </a: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0E89F"/>
                </a:solidFill>
                <a:ea typeface="Pretendard Regular"/>
              </a:rPr>
              <a:t>일정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84600" y="6248400"/>
            <a:ext cx="10706100" cy="787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48100" y="6311900"/>
            <a:ext cx="3568700" cy="67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64200" y="1587500"/>
            <a:ext cx="6946900" cy="40259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822700" y="6426200"/>
            <a:ext cx="3632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0E89F"/>
                </a:solidFill>
                <a:ea typeface="Pretendard Regular"/>
              </a:rPr>
              <a:t>명</a:t>
            </a: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91400" y="6426200"/>
            <a:ext cx="7137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doFriend (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Light"/>
              </a:rPr>
              <a:t>일정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Light"/>
              </a:rPr>
              <a:t>공유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Light"/>
              </a:rPr>
              <a:t>캘린더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)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84600" y="8928100"/>
            <a:ext cx="10706100" cy="787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48100" y="8991600"/>
            <a:ext cx="3568700" cy="673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3822700" y="9093200"/>
            <a:ext cx="3632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70E89F"/>
                </a:solidFill>
                <a:ea typeface="Pretendard Regular"/>
              </a:rPr>
              <a:t>특징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91400" y="9093200"/>
            <a:ext cx="7137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Light"/>
              </a:rPr>
              <a:t>친구와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Light"/>
              </a:rPr>
              <a:t>일정을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Light"/>
              </a:rPr>
              <a:t>공유하고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Light"/>
              </a:rPr>
              <a:t>자신만의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Light"/>
              </a:rPr>
              <a:t>루틴등을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Light"/>
              </a:rPr>
              <a:t>기록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개요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574800" y="3810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98700" y="3289300"/>
            <a:ext cx="13830300" cy="123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98700" y="4864100"/>
            <a:ext cx="13830300" cy="1231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98700" y="6604000"/>
            <a:ext cx="13830300" cy="1231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98700" y="8394700"/>
            <a:ext cx="13830300" cy="1231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44500"/>
            <a:ext cx="255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32100" y="1270000"/>
            <a:ext cx="330200" cy="304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93900" y="2197100"/>
            <a:ext cx="1993900" cy="304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879600" y="2235200"/>
            <a:ext cx="22352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200" b="false" i="false" u="none" strike="noStrike">
                <a:solidFill>
                  <a:srgbClr val="1B1B1B"/>
                </a:solidFill>
                <a:ea typeface="Pretendard Regular"/>
              </a:rPr>
              <a:t>자유롭게</a:t>
            </a:r>
            <a:r>
              <a:rPr lang="en-US" sz="1200" b="false" i="false" u="none" strike="noStrike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1B1B1B"/>
                </a:solidFill>
                <a:ea typeface="Pretendard Regular"/>
              </a:rPr>
              <a:t>질문해주세요</a:t>
            </a:r>
            <a:r>
              <a:rPr lang="en-US" sz="1200" b="false" i="false" u="none" strike="noStrike">
                <a:solidFill>
                  <a:srgbClr val="1B1B1B"/>
                </a:solidFill>
                <a:latin typeface="Pretendard Regular"/>
              </a:rPr>
              <a:t>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0000" y="1536700"/>
            <a:ext cx="36576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FFFFFF"/>
                </a:solidFill>
                <a:ea typeface="Pretendard Bold"/>
              </a:rPr>
              <a:t>프로젝트를</a:t>
            </a:r>
            <a:r>
              <a:rPr lang="en-US" sz="37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700" b="false" i="false" u="none" strike="noStrike">
                <a:solidFill>
                  <a:srgbClr val="FFFFFF"/>
                </a:solidFill>
                <a:ea typeface="Pretendard Bold"/>
              </a:rPr>
              <a:t>마치며</a:t>
            </a:r>
            <a:r>
              <a:rPr lang="en-US" sz="3700" b="false" i="false" u="none" strike="noStrike">
                <a:solidFill>
                  <a:srgbClr val="FFFFFF"/>
                </a:solidFill>
                <a:latin typeface="Pretendard Bold"/>
              </a:rPr>
              <a:t>..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97100" y="3200400"/>
            <a:ext cx="2692400" cy="1320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641600" y="3390900"/>
            <a:ext cx="1790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70E89F"/>
                </a:solidFill>
                <a:ea typeface="Pretendard Regular"/>
              </a:rPr>
              <a:t>다빈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97100" y="4864100"/>
            <a:ext cx="2692400" cy="13208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641600" y="5054600"/>
            <a:ext cx="1790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70E89F"/>
                </a:solidFill>
                <a:ea typeface="Pretendard Regular"/>
              </a:rPr>
              <a:t>수진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97100" y="6565900"/>
            <a:ext cx="2692400" cy="13208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641600" y="6756400"/>
            <a:ext cx="1790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70E89F"/>
                </a:solidFill>
                <a:ea typeface="Pretendard Regular"/>
              </a:rPr>
              <a:t>우진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84700" y="5143500"/>
            <a:ext cx="11049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역할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분담과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진행과정에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대해서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많이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헷갈리고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어려웠지만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이번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프로젝트로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인해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b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</a:b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확실히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이해한거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같습니다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감사합니다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. 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97100" y="8255000"/>
            <a:ext cx="2692400" cy="13208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2641600" y="8445500"/>
            <a:ext cx="1790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70E89F"/>
                </a:solidFill>
                <a:ea typeface="Pretendard Regular"/>
              </a:rPr>
              <a:t>태훈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864100" y="8661400"/>
            <a:ext cx="11049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팀원들간의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소통문제가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있었지만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이겨냈습니다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이것또한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경험이라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생각하고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프로젝트를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있게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주셔서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감사합니다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...~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92600" y="3416300"/>
            <a:ext cx="110490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팀장이란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역할을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처음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맡아봐서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팀원들간의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갈등이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있었지만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극복하고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팀플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있었습니다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기간동안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힘든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점도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많았지만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프로젝트를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마무리할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있어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뿌듯합니다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292600" y="7035800"/>
            <a:ext cx="11049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형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누나들과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함께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프로젝트해서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Pretendard Regular"/>
              </a:rPr>
              <a:t>좋았습니다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44500"/>
            <a:ext cx="255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37600" y="3644900"/>
            <a:ext cx="812800" cy="736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80200" y="5905500"/>
            <a:ext cx="4927600" cy="749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400800" y="6007100"/>
            <a:ext cx="5499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1B1B1B"/>
                </a:solidFill>
                <a:ea typeface="Pretendard Regular"/>
              </a:rPr>
              <a:t>자유롭게</a:t>
            </a:r>
            <a:r>
              <a:rPr lang="en-US" sz="3000" b="false" i="false" u="none" strike="noStrike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1B1B1B"/>
                </a:solidFill>
                <a:ea typeface="Pretendard Regular"/>
              </a:rPr>
              <a:t>질문해주세요</a:t>
            </a:r>
            <a:r>
              <a:rPr lang="en-US" sz="3000" b="false" i="false" u="none" strike="noStrike">
                <a:solidFill>
                  <a:srgbClr val="1B1B1B"/>
                </a:solidFill>
                <a:latin typeface="Pretendard Regular"/>
              </a:rPr>
              <a:t>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66000" y="4343400"/>
            <a:ext cx="3543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0" b="false" i="false" u="none" strike="noStrike" spc="-100">
                <a:solidFill>
                  <a:srgbClr val="FFFFFF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46300" y="6832600"/>
            <a:ext cx="2032000" cy="266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14500" y="7086600"/>
            <a:ext cx="2501900" cy="2717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개요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74800" y="3810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8880000">
            <a:off x="4381500" y="5740400"/>
            <a:ext cx="2197100" cy="2197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2840000">
            <a:off x="12407900" y="5740400"/>
            <a:ext cx="2197100" cy="2197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7175500" y="3708400"/>
          <a:ext cx="4673600" cy="4457700"/>
        </p:xfrm>
        <a:graphic>
          <a:graphicData uri="http://schemas.openxmlformats.org/drawingml/2006/table">
            <a:tbl>
              <a:tblPr/>
              <a:tblGrid>
                <a:gridCol w="673100"/>
                <a:gridCol w="673100"/>
                <a:gridCol w="673100"/>
                <a:gridCol w="673100"/>
                <a:gridCol w="660400"/>
                <a:gridCol w="673100"/>
                <a:gridCol w="673100"/>
              </a:tblGrid>
              <a:tr h="31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0081CC"/>
                          </a:solidFill>
                          <a:latin typeface="NanumSquare Bold"/>
                        </a:rPr>
                        <a:t>SUN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MON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TUE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WED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THU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FRI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0350"/>
                        </a:lnSpc>
                        <a:defRPr/>
                      </a:pPr>
                      <a:r>
                        <a:rPr lang="en-US" sz="1100" b="false" i="false" u="none" strike="noStrike">
                          <a:solidFill>
                            <a:srgbClr val="787878"/>
                          </a:solidFill>
                          <a:latin typeface="NanumSquare Bold"/>
                        </a:rPr>
                        <a:t>SAT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1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3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4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5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6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7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5DA8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000" b="false" i="false" u="none" strike="noStrike">
                          <a:solidFill>
                            <a:srgbClr val="0081CC"/>
                          </a:solidFill>
                          <a:ea typeface="NanumSquare Regular"/>
                        </a:rPr>
                        <a:t>신정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8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9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10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11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12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13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14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15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16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17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18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19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20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21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000" b="false" i="false" u="none" strike="noStrike">
                          <a:solidFill>
                            <a:srgbClr val="0081CC"/>
                          </a:solidFill>
                          <a:ea typeface="NanumSquare Regular"/>
                        </a:rPr>
                        <a:t>설날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22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23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24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25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26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27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28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000" b="false" i="false" u="none" strike="noStrike">
                          <a:solidFill>
                            <a:srgbClr val="0081CC"/>
                          </a:solidFill>
                          <a:ea typeface="NanumSquare Regular"/>
                        </a:rPr>
                        <a:t>설날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000" b="false" i="false" u="none" strike="noStrike">
                          <a:solidFill>
                            <a:srgbClr val="0081CC"/>
                          </a:solidFill>
                          <a:ea typeface="NanumSquare Regular"/>
                        </a:rPr>
                        <a:t>설날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ko-KR" sz="1000" b="false" i="false" u="none" strike="noStrike">
                          <a:solidFill>
                            <a:srgbClr val="0081CC"/>
                          </a:solidFill>
                          <a:ea typeface="NanumSquare Regular"/>
                        </a:rPr>
                        <a:t>대체공휴일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200" b="false" i="false" u="none" strike="noStrike">
                          <a:solidFill>
                            <a:srgbClr val="0081CC"/>
                          </a:solidFill>
                          <a:latin typeface="NanumSquare Regular"/>
                        </a:rPr>
                        <a:t>29</a:t>
                      </a:r>
                      <a:endParaRPr lang="en-US" sz="1100"/>
                    </a:p>
                  </a:txBody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30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1000" b="false" i="false" u="none" strike="noStrike">
                          <a:solidFill>
                            <a:srgbClr val="787878"/>
                          </a:solidFill>
                          <a:latin typeface="NanumSquare Regular"/>
                        </a:rPr>
                        <a:t>31</a:t>
                      </a:r>
                      <a:endParaRPr lang="en-US" sz="1100"/>
                    </a:p>
                  </a:txBody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3400">
                <a:tc>
                  <a:tcPr anchor="t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t" marL="19050" marT="19050" marR="19050" marB="19050">
                    <a:lnL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20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353300" y="5867400"/>
            <a:ext cx="2527300" cy="2286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972300" y="5842000"/>
            <a:ext cx="32766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회의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93800" y="9766300"/>
            <a:ext cx="4025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사용자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0800" y="9626600"/>
            <a:ext cx="4025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사용자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50800" y="2743200"/>
            <a:ext cx="33274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친구코드로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사용자들이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b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</a:b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팔로우되면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일정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등록시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연결된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사용자들은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  </a:t>
            </a: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공유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일정을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등록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,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 </a:t>
            </a: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확인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05600" y="1066800"/>
            <a:ext cx="54356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프로젝트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목표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01900" y="2743200"/>
            <a:ext cx="33274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캘린더처럼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일정도</a:t>
            </a:r>
          </a:p>
          <a:p>
            <a:pPr algn="ctr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 </a:t>
            </a: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등록되며</a:t>
            </a:r>
          </a:p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자신이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해야할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일들을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작성할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수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있는</a:t>
            </a:r>
            <a:r>
              <a:rPr lang="en-US" sz="25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E08A"/>
                </a:solidFill>
                <a:ea typeface="Pretendard Regular"/>
              </a:rPr>
              <a:t>캘린더이며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96500" y="4229100"/>
            <a:ext cx="1981200" cy="198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96000" y="4229100"/>
            <a:ext cx="1981200" cy="1981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95500" y="4229100"/>
            <a:ext cx="1981200" cy="1981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7137400"/>
            <a:ext cx="3365500" cy="2044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10200" y="7137400"/>
            <a:ext cx="3365500" cy="2044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10700" y="7124700"/>
            <a:ext cx="3365500" cy="2044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59400" y="7670800"/>
            <a:ext cx="34163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Spring Boot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는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애플리케이션을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JAR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파일로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패키징하여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내장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서버와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함께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배포할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있습니다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400300" y="6438900"/>
            <a:ext cx="13843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97200" y="7035800"/>
            <a:ext cx="203200" cy="203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400800" y="6438900"/>
            <a:ext cx="13843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97700" y="7035800"/>
            <a:ext cx="203200" cy="203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401300" y="6438900"/>
            <a:ext cx="13843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98200" y="7035800"/>
            <a:ext cx="203200" cy="203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20900" y="4318000"/>
            <a:ext cx="1803400" cy="1803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96500" y="4229100"/>
            <a:ext cx="2044700" cy="2044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803900" y="3949700"/>
            <a:ext cx="2514600" cy="25146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6426200" y="1028700"/>
            <a:ext cx="54356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기술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스택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59400" y="6426200"/>
            <a:ext cx="3429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Regular"/>
              </a:rPr>
              <a:t>배포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71600" y="6426200"/>
            <a:ext cx="3429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Regular"/>
              </a:rPr>
              <a:t>서버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72600" y="6426200"/>
            <a:ext cx="3429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Regular"/>
              </a:rPr>
              <a:t>DB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9700" y="7493000"/>
            <a:ext cx="33782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2000" b="false" i="false" u="none" strike="noStrike" spc="200">
                <a:solidFill>
                  <a:srgbClr val="FFFFFF"/>
                </a:solidFill>
                <a:latin typeface="Pretendard Regular"/>
              </a:rPr>
              <a:t> Java </a:t>
            </a:r>
            <a:r>
              <a:rPr lang="ko-KR" sz="2000" b="false" i="false" u="none" strike="noStrike" spc="200">
                <a:solidFill>
                  <a:srgbClr val="FFFFFF"/>
                </a:solidFill>
                <a:ea typeface="Pretendard Regular"/>
              </a:rPr>
              <a:t>기반의</a:t>
            </a:r>
            <a:r>
              <a:rPr lang="en-US" sz="20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200">
                <a:solidFill>
                  <a:srgbClr val="FFFFFF"/>
                </a:solidFill>
                <a:ea typeface="Pretendard Regular"/>
              </a:rPr>
              <a:t>애플리케이션</a:t>
            </a:r>
            <a:r>
              <a:rPr lang="en-US" sz="20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200">
                <a:solidFill>
                  <a:srgbClr val="FFFFFF"/>
                </a:solidFill>
                <a:ea typeface="Pretendard Regular"/>
              </a:rPr>
              <a:t>프레임워크로</a:t>
            </a:r>
            <a:r>
              <a:rPr lang="en-US" sz="2000" b="false" i="false" u="none" strike="noStrike" spc="200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false" i="false" u="none" strike="noStrike" spc="200">
                <a:solidFill>
                  <a:srgbClr val="FFFFFF"/>
                </a:solidFill>
                <a:ea typeface="Pretendard Regular"/>
              </a:rPr>
              <a:t>내장된</a:t>
            </a:r>
            <a:r>
              <a:rPr lang="en-US" sz="2000" b="false" i="false" u="none" strike="noStrike" spc="200">
                <a:solidFill>
                  <a:srgbClr val="FFFFFF"/>
                </a:solidFill>
                <a:latin typeface="Pretendard Regular"/>
              </a:rPr>
              <a:t> Tomcat </a:t>
            </a:r>
            <a:r>
              <a:rPr lang="ko-KR" sz="2000" b="false" i="false" u="none" strike="noStrike" spc="200">
                <a:solidFill>
                  <a:srgbClr val="FFFFFF"/>
                </a:solidFill>
                <a:ea typeface="Pretendard Regular"/>
              </a:rPr>
              <a:t>서버를</a:t>
            </a:r>
            <a:r>
              <a:rPr lang="en-US" sz="20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200">
                <a:solidFill>
                  <a:srgbClr val="FFFFFF"/>
                </a:solidFill>
                <a:ea typeface="Pretendard Regular"/>
              </a:rPr>
              <a:t>통해</a:t>
            </a:r>
            <a:r>
              <a:rPr lang="en-US" sz="20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200">
                <a:solidFill>
                  <a:srgbClr val="FFFFFF"/>
                </a:solidFill>
                <a:ea typeface="Pretendard Regular"/>
              </a:rPr>
              <a:t>애플리케이션을</a:t>
            </a:r>
            <a:r>
              <a:rPr lang="en-US" sz="20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false" i="false" u="none" strike="noStrike" spc="200">
                <a:solidFill>
                  <a:srgbClr val="FFFFFF"/>
                </a:solidFill>
                <a:ea typeface="Pretendard Regular"/>
              </a:rPr>
              <a:t>실행합니다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99600" y="7670800"/>
            <a:ext cx="33147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프로젝트에서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사용하는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데이터베이스로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, MyBatis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를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통해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데이터베이스와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연동합니다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개요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574800" y="3810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135100" y="4229100"/>
            <a:ext cx="1981200" cy="19812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49300" y="7124700"/>
            <a:ext cx="3365500" cy="2044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58900" y="4000500"/>
            <a:ext cx="2120900" cy="22860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3411200" y="6426200"/>
            <a:ext cx="34290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Pretendard Regular"/>
              </a:rPr>
              <a:t>협업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550900" y="7975600"/>
            <a:ext cx="33147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코드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공유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1900" b="false" i="false" u="none" strike="noStrike" spc="2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 spc="200">
                <a:solidFill>
                  <a:srgbClr val="FFFFFF"/>
                </a:solidFill>
                <a:ea typeface="Pretendard Regular"/>
              </a:rPr>
              <a:t>병합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0" y="5003800"/>
            <a:ext cx="7404100" cy="4013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39900" y="5003800"/>
            <a:ext cx="7404100" cy="4025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3429000" y="7010400"/>
            <a:ext cx="40259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9900" y="2971800"/>
            <a:ext cx="14808200" cy="100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0833100" y="7010400"/>
            <a:ext cx="4013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83400" y="6197600"/>
            <a:ext cx="8128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01800" y="5486400"/>
            <a:ext cx="3771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김다빈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29400" y="3149600"/>
            <a:ext cx="5575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Front-end / Back-end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97500" y="5486400"/>
            <a:ext cx="3784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조수진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1800" y="7023100"/>
            <a:ext cx="3733800" cy="190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프로토타입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설계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회원가입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/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로그인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회원정보수정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회원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탈퇴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일정관리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카테고리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10200" y="7175500"/>
            <a:ext cx="37592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프로토타입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설계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데이터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베이스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설계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캘린더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관리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일정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생성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일정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관리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05900" y="5486400"/>
            <a:ext cx="3771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이우진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31300" y="7493000"/>
            <a:ext cx="37338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자료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수집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로그인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화면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디자인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발표준비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01600" y="5486400"/>
            <a:ext cx="3784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김태훈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14300" y="7340600"/>
            <a:ext cx="37465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관리자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생성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관리자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관리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회원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관리</a:t>
            </a:r>
          </a:p>
          <a:p>
            <a:pPr algn="ctr" lvl="0">
              <a:lnSpc>
                <a:spcPct val="107899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회원</a:t>
            </a: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Pretendard Regular"/>
              </a:rPr>
              <a:t>통계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927600" y="4470400"/>
            <a:ext cx="1054100" cy="12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321300" y="4876800"/>
            <a:ext cx="241300" cy="241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321300" y="3860800"/>
            <a:ext cx="241300" cy="2413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12331700" y="4470400"/>
            <a:ext cx="1054100" cy="12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725400" y="4876800"/>
            <a:ext cx="241300" cy="241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725400" y="3860800"/>
            <a:ext cx="241300" cy="241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376400" y="6299200"/>
            <a:ext cx="825500" cy="825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276600" y="6286500"/>
            <a:ext cx="584200" cy="571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718800" y="6413500"/>
            <a:ext cx="584200" cy="5969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6311900" y="1028700"/>
            <a:ext cx="56642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팀원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분담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개요</a:t>
            </a:r>
          </a:p>
        </p:txBody>
      </p: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574800" y="3810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2882900"/>
            <a:ext cx="16192500" cy="6934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51600" y="1028700"/>
            <a:ext cx="55118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개발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일정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개요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74800" y="3810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444500"/>
            <a:ext cx="2552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Miricompany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61300" y="444500"/>
            <a:ext cx="25654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70E89F"/>
                </a:solidFill>
                <a:latin typeface="Pretendard SemiBold"/>
              </a:rPr>
              <a:t>CONTENTS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6197600"/>
            <a:ext cx="5588000" cy="571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6921500"/>
            <a:ext cx="5588000" cy="57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7632700"/>
            <a:ext cx="5588000" cy="571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8369300"/>
            <a:ext cx="5588000" cy="571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480800" y="62103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E08A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FE08A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E08A"/>
                </a:solidFill>
                <a:ea typeface="Pretendard Regular"/>
              </a:rPr>
              <a:t>기능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80800" y="69215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화면별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주요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80800" y="76454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화면시현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80800" y="83693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Q&amp;A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06600" y="2298700"/>
            <a:ext cx="4826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기획안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순서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52100" y="5448300"/>
            <a:ext cx="5588000" cy="571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480800" y="5461000"/>
            <a:ext cx="4267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Regular"/>
              </a:rPr>
              <a:t>개요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5486400"/>
            <a:ext cx="1028700" cy="508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655300" y="55118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6210300"/>
            <a:ext cx="1028700" cy="508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655300" y="62357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6934200"/>
            <a:ext cx="1028700" cy="5080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0655300" y="69596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7670800"/>
            <a:ext cx="1028700" cy="5080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655300" y="76835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04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90200" y="8394700"/>
            <a:ext cx="1028700" cy="5080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0655300" y="8420100"/>
            <a:ext cx="6985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28200" y="3213100"/>
            <a:ext cx="6731000" cy="543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4000" y="3238500"/>
            <a:ext cx="7353300" cy="5410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992100" y="482600"/>
            <a:ext cx="4279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8000" y="1028700"/>
            <a:ext cx="7188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요구분석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7200" b="false" i="false" u="none" strike="noStrike" spc="-100">
                <a:solidFill>
                  <a:srgbClr val="70E89F"/>
                </a:solidFill>
                <a:ea typeface="Pretendard Regular"/>
              </a:rPr>
              <a:t>정의서</a:t>
            </a:r>
            <a:r>
              <a:rPr lang="en-US" sz="7200" b="false" i="false" u="none" strike="noStrike" spc="-100">
                <a:solidFill>
                  <a:srgbClr val="70E89F"/>
                </a:solidFill>
                <a:latin typeface="Pretendard Regular"/>
              </a:rPr>
              <a:t>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85900" y="342900"/>
            <a:ext cx="4508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프로젝트</a:t>
            </a:r>
            <a:r>
              <a:rPr lang="en-US" sz="3000" b="false" i="false" u="none" strike="noStrike">
                <a:solidFill>
                  <a:srgbClr val="FEEFC5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FEEFC5"/>
                </a:solidFill>
                <a:ea typeface="Pretendard Regular"/>
              </a:rPr>
              <a:t>기능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355600"/>
            <a:ext cx="1028700" cy="508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574800" y="393700"/>
            <a:ext cx="698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